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1" r:id="rId1"/>
  </p:sldMasterIdLst>
  <p:notesMasterIdLst>
    <p:notesMasterId r:id="rId20"/>
  </p:notesMasterIdLst>
  <p:handoutMasterIdLst>
    <p:handoutMasterId r:id="rId21"/>
  </p:handoutMasterIdLst>
  <p:sldIdLst>
    <p:sldId id="491" r:id="rId2"/>
    <p:sldId id="640" r:id="rId3"/>
    <p:sldId id="650" r:id="rId4"/>
    <p:sldId id="497" r:id="rId5"/>
    <p:sldId id="485" r:id="rId6"/>
    <p:sldId id="499" r:id="rId7"/>
    <p:sldId id="680" r:id="rId8"/>
    <p:sldId id="654" r:id="rId9"/>
    <p:sldId id="679" r:id="rId10"/>
    <p:sldId id="662" r:id="rId11"/>
    <p:sldId id="657" r:id="rId12"/>
    <p:sldId id="664" r:id="rId13"/>
    <p:sldId id="661" r:id="rId14"/>
    <p:sldId id="678" r:id="rId15"/>
    <p:sldId id="665" r:id="rId16"/>
    <p:sldId id="677" r:id="rId17"/>
    <p:sldId id="676" r:id="rId18"/>
    <p:sldId id="336" r:id="rId1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43">
          <p15:clr>
            <a:srgbClr val="A4A3A4"/>
          </p15:clr>
        </p15:guide>
        <p15:guide id="2" pos="2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5A09"/>
    <a:srgbClr val="F775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7763" autoAdjust="0"/>
  </p:normalViewPr>
  <p:slideViewPr>
    <p:cSldViewPr snapToGrid="0" snapToObjects="1">
      <p:cViewPr>
        <p:scale>
          <a:sx n="121" d="100"/>
          <a:sy n="121" d="100"/>
        </p:scale>
        <p:origin x="-1302" y="72"/>
      </p:cViewPr>
      <p:guideLst>
        <p:guide orient="horz" pos="2043"/>
        <p:guide pos="289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-9240"/>
    </p:cViewPr>
  </p:sorterViewPr>
  <p:notesViewPr>
    <p:cSldViewPr snapToGrid="0" snapToObjects="1">
      <p:cViewPr varScale="1">
        <p:scale>
          <a:sx n="115" d="100"/>
          <a:sy n="115" d="100"/>
        </p:scale>
        <p:origin x="-5528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962E0-4FE0-864D-BD9C-061534096015}" type="datetime1">
              <a:rPr lang="en-IN" smtClean="0"/>
              <a:pPr/>
              <a:t>19-06-2019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F2DB-1CF4-5C40-84A9-415261D244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518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37855-686C-DB42-AFE0-3AE7E0CD2502}" type="datetime1">
              <a:rPr lang="en-IN" smtClean="0"/>
              <a:pPr/>
              <a:t>19-06-2019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C748A-185C-A743-92DE-EF38E73DC4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164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FEEC4-B420-D647-B2A7-19E7734D6D8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65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38D30BF-1CC0-EA42-BB35-099527400653}" type="datetime1">
              <a:rPr lang="en-IN" smtClean="0"/>
              <a:pPr>
                <a:defRPr/>
              </a:pPr>
              <a:t>19-06-2019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A Suri, AIIMS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97198-EB4B-124D-8EF6-FDBCB301C25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37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559640D-F42F-904D-A3EB-0BF298E546E1}" type="datetime1">
              <a:rPr lang="en-IN" smtClean="0"/>
              <a:pPr>
                <a:defRPr/>
              </a:pPr>
              <a:t>19-06-2019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A Suri, AIIMS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39E5FF-A330-B94A-A72A-67A651AF96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5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E5960A3-9AC9-EA4C-BF75-C087961B7011}" type="datetime1">
              <a:rPr lang="en-IN" smtClean="0"/>
              <a:pPr>
                <a:defRPr/>
              </a:pPr>
              <a:t>19-06-2019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A Suri, AIIMS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71707D-54D6-4A40-A060-63CB8ACFF9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5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7B12A0D-9C2E-DD48-93E8-8E4DB1B85D88}" type="datetime1">
              <a:rPr lang="en-IN" smtClean="0"/>
              <a:pPr>
                <a:defRPr/>
              </a:pPr>
              <a:t>19-06-2019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A Suri, AIIMS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9D743D-F472-4441-98D1-F19E360E146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E40D7A3-31F7-344F-9B52-999DA2B5A7F3}" type="datetime1">
              <a:rPr lang="en-IN" smtClean="0"/>
              <a:pPr>
                <a:defRPr/>
              </a:pPr>
              <a:t>19-06-2019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A Suri, AIIMS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781081-FF76-2843-9749-3AAEE2F150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1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E26A1B5-9429-5144-96C0-D6BFC668CC35}" type="datetime1">
              <a:rPr lang="en-IN" smtClean="0"/>
              <a:pPr>
                <a:defRPr/>
              </a:pPr>
              <a:t>19-06-2019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A Suri, AIIMS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6609D2-AFC6-634C-B344-D7C669DAC31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2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A9F67ED-622D-2142-B58D-C4123666A9D9}" type="datetime1">
              <a:rPr lang="en-IN" smtClean="0"/>
              <a:pPr>
                <a:defRPr/>
              </a:pPr>
              <a:t>19-06-2019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A Suri, AIIMS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3F1BAA-1FA9-B545-B96C-80C09EEC2E5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9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E146507-6376-8C4B-BD1D-B729DC1BD28B}" type="datetime1">
              <a:rPr lang="en-IN" smtClean="0"/>
              <a:pPr>
                <a:defRPr/>
              </a:pPr>
              <a:t>19-06-2019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A Suri, AIIMS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8BD133-4149-6E40-A3BD-84CDFBF871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3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9208F00-DA5B-8B4E-B0C3-1A7BBDADB815}" type="datetime1">
              <a:rPr lang="en-IN" smtClean="0"/>
              <a:pPr>
                <a:defRPr/>
              </a:pPr>
              <a:t>19-06-2019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A Suri, AIIMS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F2A0A5-D6AC-5744-9841-CA9F9B3AA28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98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29B2131-6945-6A41-9E5F-3F421D304956}" type="datetime1">
              <a:rPr lang="en-IN" smtClean="0"/>
              <a:pPr>
                <a:defRPr/>
              </a:pPr>
              <a:t>19-06-2019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A Suri, AIIMS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BC1860-DC59-4A4B-891B-1445B6B7829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5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894514-CADD-0A45-8E50-EA5B9C02FE2D}" type="datetime1">
              <a:rPr lang="en-IN" smtClean="0"/>
              <a:pPr>
                <a:defRPr/>
              </a:pPr>
              <a:t>19-06-2019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A Suri, AIIMS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B31F00-FAF2-6542-8C5F-645BE861A7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5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A70A148-6968-BD41-A00E-C0DED817E4D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97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C:\Users\Britz\Desktop\Meeting_14_05_14\sample8_tldout.avi" TargetMode="External"/><Relationship Id="rId1" Type="http://schemas.openxmlformats.org/officeDocument/2006/relationships/video" Target="file:///C:\Users\Britz\Desktop\Meeting_14_05_14\sample4_tldout.avi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NUL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06363" y="2330726"/>
            <a:ext cx="9037637" cy="182880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  <a:defRPr/>
            </a:pPr>
            <a:r>
              <a:rPr lang="en-US" sz="2800" b="1" dirty="0">
                <a:latin typeface="Calibri" charset="0"/>
                <a:cs typeface="ＭＳ Ｐゴシック" charset="0"/>
              </a:rPr>
              <a:t/>
            </a:r>
            <a:br>
              <a:rPr lang="en-US" sz="2800" b="1" dirty="0">
                <a:latin typeface="Calibri" charset="0"/>
                <a:cs typeface="ＭＳ Ｐゴシック" charset="0"/>
              </a:rPr>
            </a:br>
            <a:r>
              <a:rPr lang="en-US" sz="2800" b="1" dirty="0">
                <a:latin typeface="Calibri" charset="0"/>
                <a:cs typeface="ＭＳ Ｐゴシック" charset="0"/>
              </a:rPr>
              <a:t/>
            </a:r>
            <a:br>
              <a:rPr lang="en-US" sz="2800" b="1" dirty="0">
                <a:latin typeface="Calibri" charset="0"/>
                <a:cs typeface="ＭＳ Ｐゴシック" charset="0"/>
              </a:rPr>
            </a:br>
            <a:r>
              <a:rPr lang="en-US" sz="2800" b="1" dirty="0">
                <a:latin typeface="Calibri" charset="0"/>
                <a:cs typeface="ＭＳ Ｐゴシック" charset="0"/>
              </a:rPr>
              <a:t/>
            </a:r>
            <a:br>
              <a:rPr lang="en-US" sz="2800" b="1" dirty="0">
                <a:latin typeface="Calibri" charset="0"/>
                <a:cs typeface="ＭＳ Ｐゴシック" charset="0"/>
              </a:rPr>
            </a:br>
            <a:r>
              <a:rPr lang="en-US" sz="2800" b="1" dirty="0">
                <a:latin typeface="Calibri" charset="0"/>
                <a:cs typeface="ＭＳ Ｐゴシック" charset="0"/>
              </a:rPr>
              <a:t>Project </a:t>
            </a:r>
            <a:r>
              <a:rPr lang="en-US" sz="2800" b="1" dirty="0" smtClean="0">
                <a:latin typeface="Calibri" charset="0"/>
                <a:cs typeface="ＭＳ Ｐゴシック" charset="0"/>
              </a:rPr>
              <a:t>Statements and Explanations</a:t>
            </a:r>
            <a:r>
              <a:rPr lang="en-US" sz="2800" b="1" dirty="0">
                <a:latin typeface="Calibri" charset="0"/>
                <a:cs typeface="ＭＳ Ｐゴシック" charset="0"/>
              </a:rPr>
              <a:t/>
            </a:r>
            <a:br>
              <a:rPr lang="en-US" sz="2800" b="1" dirty="0">
                <a:latin typeface="Calibri" charset="0"/>
                <a:cs typeface="ＭＳ Ｐゴシック" charset="0"/>
              </a:rPr>
            </a:br>
            <a:r>
              <a:rPr lang="en-US" sz="2400" b="1" dirty="0">
                <a:latin typeface="Calibri" charset="0"/>
                <a:cs typeface="ＭＳ Ｐゴシック" charset="0"/>
              </a:rPr>
              <a:t/>
            </a:r>
            <a:br>
              <a:rPr lang="en-US" sz="2400" b="1" dirty="0">
                <a:latin typeface="Calibri" charset="0"/>
                <a:cs typeface="ＭＳ Ｐゴシック" charset="0"/>
              </a:rPr>
            </a:br>
            <a:r>
              <a:rPr lang="en-US" sz="1900" dirty="0">
                <a:latin typeface="Calibri" charset="0"/>
                <a:cs typeface="ＭＳ Ｐゴシック" charset="0"/>
              </a:rPr>
              <a:t/>
            </a:r>
            <a:br>
              <a:rPr lang="en-US" sz="1900" dirty="0">
                <a:latin typeface="Calibri" charset="0"/>
                <a:cs typeface="ＭＳ Ｐゴシック" charset="0"/>
              </a:rPr>
            </a:br>
            <a:endParaRPr lang="en-US" sz="2100" dirty="0">
              <a:latin typeface="Calibri" charset="0"/>
              <a:cs typeface="ＭＳ Ｐゴシック" charset="0"/>
            </a:endParaRPr>
          </a:p>
        </p:txBody>
      </p:sp>
      <p:sp>
        <p:nvSpPr>
          <p:cNvPr id="15363" name="Picture 18"/>
          <p:cNvSpPr>
            <a:spLocks noChangeAspect="1"/>
          </p:cNvSpPr>
          <p:nvPr/>
        </p:nvSpPr>
        <p:spPr bwMode="auto">
          <a:xfrm>
            <a:off x="3851275" y="2992438"/>
            <a:ext cx="1666875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" name="Picture 6" descr="IITD-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2406" y="62631"/>
            <a:ext cx="992038" cy="992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0662" y="298450"/>
            <a:ext cx="6593163" cy="589448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>High-Speed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>Drilling </a:t>
            </a:r>
            <a:endParaRPr lang="en-IN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423" y="1423251"/>
            <a:ext cx="4479236" cy="25470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423" y="3970267"/>
            <a:ext cx="4171950" cy="2724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09" y="2431716"/>
            <a:ext cx="3582158" cy="347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8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33"/>
            <a:ext cx="8229600" cy="1144935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/>
            </a:r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</a:b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>High-Speed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>Drilling (Effectualness)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cs typeface="ＭＳ Ｐゴシック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553200" y="6355732"/>
            <a:ext cx="2133600" cy="365743"/>
          </a:xfrm>
        </p:spPr>
        <p:txBody>
          <a:bodyPr/>
          <a:lstStyle/>
          <a:p>
            <a:fld id="{070F0E59-C918-DC40-B30B-1B9F76A57BB0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Shape 88"/>
          <p:cNvPicPr preferRelativeResize="0"/>
          <p:nvPr/>
        </p:nvPicPr>
        <p:blipFill>
          <a:blip r:embed="rId2" cstate="print"/>
          <a:srcRect r="32970" b="20650"/>
          <a:stretch>
            <a:fillRect/>
          </a:stretch>
        </p:blipFill>
        <p:spPr>
          <a:xfrm>
            <a:off x="1382208" y="1469095"/>
            <a:ext cx="6105270" cy="4560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077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ample4_tldout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395536" y="1746303"/>
            <a:ext cx="4076700" cy="3429000"/>
          </a:xfrm>
          <a:prstGeom prst="rect">
            <a:avLst/>
          </a:prstGeom>
        </p:spPr>
      </p:pic>
      <p:pic>
        <p:nvPicPr>
          <p:cNvPr id="5" name="sample8_tldout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 cstate="print"/>
          <a:stretch>
            <a:fillRect/>
          </a:stretch>
        </p:blipFill>
        <p:spPr>
          <a:xfrm>
            <a:off x="4724962" y="1746303"/>
            <a:ext cx="4076700" cy="3429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72062" y="-167370"/>
            <a:ext cx="8229600" cy="1144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/>
            </a:r>
            <a:b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</a:b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>High-Speed drilling (Tool tracking)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38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692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80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2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video>
              <p:cMediaNode>
                <p:cTn id="2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33"/>
            <a:ext cx="8229600" cy="1144935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/>
            </a:r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</a:b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>High-Speed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>drilling (Activity Recognition)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cs typeface="ＭＳ Ｐゴシック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553200" y="6355732"/>
            <a:ext cx="2133600" cy="365743"/>
          </a:xfrm>
        </p:spPr>
        <p:txBody>
          <a:bodyPr/>
          <a:lstStyle/>
          <a:p>
            <a:fld id="{070F0E59-C918-DC40-B30B-1B9F76A57BB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81200" y="223559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Circular/ Semicircular </a:t>
            </a:r>
            <a:r>
              <a:rPr lang="en-US" dirty="0" smtClean="0"/>
              <a:t>movement- Top left, top right, bottom right, bottom left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Linear </a:t>
            </a:r>
            <a:r>
              <a:rPr lang="en-US" dirty="0" smtClean="0"/>
              <a:t>movement- top, right, bottom, left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Slippage of drill for burr </a:t>
            </a:r>
            <a:r>
              <a:rPr lang="en-US" dirty="0" smtClean="0"/>
              <a:t>holes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Slippage of drill for straight </a:t>
            </a:r>
            <a:r>
              <a:rPr lang="en-US" dirty="0" smtClean="0"/>
              <a:t>lines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</a:t>
            </a:r>
            <a:r>
              <a:rPr lang="en-US" dirty="0" smtClean="0"/>
              <a:t>rrigation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40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865" y="3229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Standardization: Neuro-endoscopy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14" y="1175292"/>
            <a:ext cx="8725458" cy="593837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110000"/>
              </a:lnSpc>
              <a:buAutoNum type="romanUcPeriod"/>
              <a:defRPr/>
            </a:pPr>
            <a:r>
              <a:rPr lang="en-US" sz="2000" b="1" dirty="0">
                <a:solidFill>
                  <a:srgbClr val="000000"/>
                </a:solidFill>
              </a:rPr>
              <a:t>Methodology: </a:t>
            </a:r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en-US" sz="2000" b="1" dirty="0">
                <a:solidFill>
                  <a:srgbClr val="000000"/>
                </a:solidFill>
              </a:rPr>
              <a:t>Skills Training</a:t>
            </a:r>
          </a:p>
          <a:p>
            <a:pPr marL="0" indent="0">
              <a:lnSpc>
                <a:spcPct val="110000"/>
              </a:lnSpc>
              <a:buNone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0" indent="0">
              <a:buNone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0" indent="0">
              <a:buNone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0" indent="0">
              <a:buNone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0" indent="0">
              <a:buNone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None/>
              <a:defRPr/>
            </a:pPr>
            <a:r>
              <a:rPr lang="en-US" sz="2000" b="1" dirty="0">
                <a:solidFill>
                  <a:srgbClr val="000000"/>
                </a:solidFill>
                <a:cs typeface="ＭＳ Ｐゴシック" charset="0"/>
              </a:rPr>
              <a:t>II. Video Archival: Endo-trainer</a:t>
            </a: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None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0" indent="0">
              <a:buNone/>
              <a:defRPr/>
            </a:pPr>
            <a:r>
              <a:rPr lang="en-US" sz="2000" b="1" dirty="0">
                <a:solidFill>
                  <a:srgbClr val="000000"/>
                </a:solidFill>
                <a:cs typeface="ＭＳ Ｐゴシック" charset="0"/>
              </a:rPr>
              <a:t>	</a:t>
            </a:r>
            <a:endParaRPr lang="en-US" sz="20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u="sng" dirty="0">
              <a:solidFill>
                <a:srgbClr val="0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6644" y="3895322"/>
          <a:ext cx="4735292" cy="2461028"/>
        </p:xfrm>
        <a:graphic>
          <a:graphicData uri="http://schemas.openxmlformats.org/drawingml/2006/table">
            <a:tbl>
              <a:tblPr/>
              <a:tblGrid>
                <a:gridCol w="2367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676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41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+mn-lt"/>
                          <a:ea typeface="MS Mincho"/>
                          <a:cs typeface="Times New Roman"/>
                        </a:rPr>
                        <a:t>Particulars</a:t>
                      </a:r>
                      <a:endParaRPr lang="en-US" sz="12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+mn-lt"/>
                          <a:ea typeface="MS Mincho"/>
                          <a:cs typeface="Times New Roman"/>
                        </a:rPr>
                        <a:t>Dimension</a:t>
                      </a:r>
                      <a:endParaRPr lang="en-US" sz="120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947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+mn-lt"/>
                          <a:ea typeface="MS Mincho"/>
                          <a:cs typeface="Times New Roman"/>
                        </a:rPr>
                        <a:t>Forceps - Total length</a:t>
                      </a:r>
                      <a:endParaRPr lang="en-US" sz="1200" dirty="0">
                        <a:latin typeface="+mn-lt"/>
                        <a:ea typeface="MS Mincho"/>
                        <a:cs typeface="Times New Roman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+mn-lt"/>
                          <a:ea typeface="MS Mincho"/>
                          <a:cs typeface="Times New Roman"/>
                        </a:rPr>
                        <a:t>               - Working Length</a:t>
                      </a:r>
                      <a:endParaRPr lang="en-US" sz="12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+mn-lt"/>
                          <a:ea typeface="MS Mincho"/>
                          <a:cs typeface="Times New Roman"/>
                        </a:rPr>
                        <a:t>160mm</a:t>
                      </a:r>
                      <a:endParaRPr lang="en-US" sz="1200" dirty="0">
                        <a:latin typeface="+mn-lt"/>
                        <a:ea typeface="MS Mincho"/>
                        <a:cs typeface="Times New Roman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+mn-lt"/>
                          <a:ea typeface="MS Mincho"/>
                          <a:cs typeface="Times New Roman"/>
                        </a:rPr>
                        <a:t>140mm</a:t>
                      </a:r>
                      <a:endParaRPr lang="en-US" sz="12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411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+mn-lt"/>
                          <a:ea typeface="MS Mincho"/>
                          <a:cs typeface="Times New Roman"/>
                        </a:rPr>
                        <a:t>Peg board area of manipulation</a:t>
                      </a:r>
                      <a:endParaRPr lang="en-US" sz="12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+mn-lt"/>
                          <a:ea typeface="MS Mincho"/>
                          <a:cs typeface="Times New Roman"/>
                        </a:rPr>
                        <a:t>60X40mm</a:t>
                      </a:r>
                      <a:endParaRPr lang="en-US" sz="12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75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+mn-lt"/>
                          <a:ea typeface="MS Mincho"/>
                          <a:cs typeface="Times New Roman"/>
                        </a:rPr>
                        <a:t>Collars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+mn-lt"/>
                          <a:ea typeface="MS Mincho"/>
                          <a:cs typeface="Times New Roman"/>
                        </a:rPr>
                        <a:t>Pegs</a:t>
                      </a:r>
                      <a:endParaRPr lang="en-US" sz="12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MS Mincho"/>
                          <a:cs typeface="Times New Roman"/>
                        </a:rPr>
                        <a:t>20mm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MS Mincho"/>
                          <a:cs typeface="Times New Roman"/>
                        </a:rPr>
                        <a:t>15mm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41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+mn-lt"/>
                          <a:ea typeface="MS Mincho"/>
                          <a:cs typeface="Times New Roman"/>
                        </a:rPr>
                        <a:t>External box</a:t>
                      </a:r>
                      <a:endParaRPr lang="en-US" sz="12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+mn-lt"/>
                          <a:ea typeface="MS Mincho"/>
                          <a:cs typeface="Times New Roman"/>
                        </a:rPr>
                        <a:t>160X160X160mm</a:t>
                      </a:r>
                      <a:endParaRPr lang="en-US" sz="12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0E59-C918-DC40-B30B-1B9F76A57BB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1854" y="5125836"/>
            <a:ext cx="2291018" cy="1714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7" descr="Screen shot 2012-05-05 at 10.43.20 A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0590" y="3570387"/>
            <a:ext cx="2833760" cy="162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798" y="1261147"/>
            <a:ext cx="6446074" cy="21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9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0662" y="298450"/>
            <a:ext cx="6593163" cy="589448"/>
          </a:xfrm>
        </p:spPr>
        <p:txBody>
          <a:bodyPr>
            <a:noAutofit/>
          </a:bodyPr>
          <a:lstStyle/>
          <a:p>
            <a:r>
              <a:rPr lang="en-US" sz="3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>Neuro</a:t>
            </a: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>-Endoscopy</a:t>
            </a:r>
            <a:endParaRPr lang="en-IN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894" y="1393807"/>
            <a:ext cx="3836716" cy="27451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724" y="4071056"/>
            <a:ext cx="3922650" cy="2759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710" y="2235234"/>
            <a:ext cx="2854440" cy="45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6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33"/>
            <a:ext cx="8229600" cy="1144935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/>
            </a:r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</a:br>
            <a:r>
              <a:rPr 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>Neuro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>-Endoscopy (Activity Recognition)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cs typeface="ＭＳ Ｐゴシック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553200" y="6355732"/>
            <a:ext cx="2133600" cy="365743"/>
          </a:xfrm>
        </p:spPr>
        <p:txBody>
          <a:bodyPr/>
          <a:lstStyle/>
          <a:p>
            <a:fld id="{070F0E59-C918-DC40-B30B-1B9F76A57BB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81200" y="223559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Picking at peg number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Moving from peg number to peg number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Stationary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33"/>
            <a:ext cx="8229600" cy="1144935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/>
            </a:r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</a:b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>Neuro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>-Endoscopy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>(Tool tracking)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cs typeface="ＭＳ Ｐゴシック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553200" y="6355732"/>
            <a:ext cx="2133600" cy="365743"/>
          </a:xfrm>
        </p:spPr>
        <p:txBody>
          <a:bodyPr/>
          <a:lstStyle/>
          <a:p>
            <a:fld id="{070F0E59-C918-DC40-B30B-1B9F76A57BB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 descr="Figure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315" y="1400136"/>
            <a:ext cx="5895360" cy="472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99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>
          <a:xfrm>
            <a:off x="722313" y="4022050"/>
            <a:ext cx="7772400" cy="2768327"/>
          </a:xfrm>
        </p:spPr>
        <p:txBody>
          <a:bodyPr/>
          <a:lstStyle/>
          <a:p>
            <a:pPr algn="ctr" eaLnBrk="1" hangingPunct="1"/>
            <a:r>
              <a:rPr lang="en-US" cap="none" dirty="0">
                <a:latin typeface="Calibri" charset="0"/>
                <a:cs typeface="ＭＳ Ｐゴシック" charset="0"/>
              </a:rPr>
              <a:t>Thank You </a:t>
            </a:r>
          </a:p>
        </p:txBody>
      </p:sp>
      <p:pic>
        <p:nvPicPr>
          <p:cNvPr id="69634" name="Picture 11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4596" y="5097462"/>
            <a:ext cx="1325563" cy="149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Picture 18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1513" y="5097462"/>
            <a:ext cx="1651000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Picture 4" descr="Screen Shot 2012-05-18 at 2.45.24 P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9127" y="5097462"/>
            <a:ext cx="1457325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71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06363" y="2679700"/>
            <a:ext cx="9037637" cy="182880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  <a:defRPr/>
            </a:pPr>
            <a:r>
              <a:rPr lang="en-US" sz="2800" b="1" dirty="0">
                <a:latin typeface="Calibri" charset="0"/>
                <a:cs typeface="ＭＳ Ｐゴシック" charset="0"/>
              </a:rPr>
              <a:t/>
            </a:r>
            <a:br>
              <a:rPr lang="en-US" sz="2800" b="1" dirty="0">
                <a:latin typeface="Calibri" charset="0"/>
                <a:cs typeface="ＭＳ Ｐゴシック" charset="0"/>
              </a:rPr>
            </a:br>
            <a:r>
              <a:rPr lang="en-US" sz="2800" b="1" dirty="0">
                <a:latin typeface="Calibri" charset="0"/>
                <a:cs typeface="ＭＳ Ｐゴシック" charset="0"/>
              </a:rPr>
              <a:t/>
            </a:r>
            <a:br>
              <a:rPr lang="en-US" sz="2800" b="1" dirty="0">
                <a:latin typeface="Calibri" charset="0"/>
                <a:cs typeface="ＭＳ Ｐゴシック" charset="0"/>
              </a:rPr>
            </a:br>
            <a:r>
              <a:rPr lang="en-US" sz="2800" b="1" dirty="0">
                <a:latin typeface="Calibri" charset="0"/>
                <a:cs typeface="ＭＳ Ｐゴシック" charset="0"/>
              </a:rPr>
              <a:t/>
            </a:r>
            <a:br>
              <a:rPr lang="en-US" sz="2800" b="1" dirty="0">
                <a:latin typeface="Calibri" charset="0"/>
                <a:cs typeface="ＭＳ Ｐゴシック" charset="0"/>
              </a:rPr>
            </a:br>
            <a:r>
              <a:rPr lang="en-US" sz="2800" b="1" dirty="0">
                <a:latin typeface="Calibri" charset="0"/>
                <a:cs typeface="ＭＳ Ｐゴシック" charset="0"/>
              </a:rPr>
              <a:t>Evaluation of </a:t>
            </a:r>
            <a:r>
              <a:rPr lang="en-US" sz="2800" b="1" dirty="0" smtClean="0">
                <a:latin typeface="Calibri" charset="0"/>
                <a:cs typeface="ＭＳ Ｐゴシック" charset="0"/>
              </a:rPr>
              <a:t>neurosurgery </a:t>
            </a:r>
            <a:r>
              <a:rPr lang="en-US" sz="2800" b="1" dirty="0">
                <a:latin typeface="Calibri" charset="0"/>
                <a:cs typeface="ＭＳ Ｐゴシック" charset="0"/>
              </a:rPr>
              <a:t>skills </a:t>
            </a:r>
            <a:r>
              <a:rPr lang="en-US" sz="2800" b="1" dirty="0" smtClean="0">
                <a:latin typeface="Calibri" charset="0"/>
                <a:cs typeface="ＭＳ Ｐゴシック" charset="0"/>
              </a:rPr>
              <a:t>on</a:t>
            </a:r>
            <a:r>
              <a:rPr lang="en-US" sz="2800" b="1" dirty="0">
                <a:latin typeface="Calibri" charset="0"/>
                <a:cs typeface="ＭＳ Ｐゴシック" charset="0"/>
              </a:rPr>
              <a:t/>
            </a:r>
            <a:br>
              <a:rPr lang="en-US" sz="2800" b="1" dirty="0">
                <a:latin typeface="Calibri" charset="0"/>
                <a:cs typeface="ＭＳ Ｐゴシック" charset="0"/>
              </a:rPr>
            </a:br>
            <a:r>
              <a:rPr lang="en-US" sz="2800" b="1" dirty="0">
                <a:latin typeface="Calibri" charset="0"/>
                <a:cs typeface="ＭＳ Ｐゴシック" charset="0"/>
              </a:rPr>
              <a:t>hands-on skills </a:t>
            </a:r>
            <a:r>
              <a:rPr lang="en-US" sz="2800" b="1" dirty="0" smtClean="0">
                <a:latin typeface="Calibri" charset="0"/>
                <a:cs typeface="ＭＳ Ｐゴシック" charset="0"/>
              </a:rPr>
              <a:t>training </a:t>
            </a:r>
            <a:r>
              <a:rPr lang="en-US" sz="2800" b="1" dirty="0">
                <a:latin typeface="Calibri" charset="0"/>
                <a:cs typeface="ＭＳ Ｐゴシック" charset="0"/>
              </a:rPr>
              <a:t>modules </a:t>
            </a:r>
            <a:br>
              <a:rPr lang="en-US" sz="2800" b="1" dirty="0">
                <a:latin typeface="Calibri" charset="0"/>
                <a:cs typeface="ＭＳ Ｐゴシック" charset="0"/>
              </a:rPr>
            </a:br>
            <a:r>
              <a:rPr lang="en-US" sz="2400" b="1" dirty="0">
                <a:latin typeface="Calibri" charset="0"/>
                <a:cs typeface="ＭＳ Ｐゴシック" charset="0"/>
              </a:rPr>
              <a:t/>
            </a:r>
            <a:br>
              <a:rPr lang="en-US" sz="2400" b="1" dirty="0">
                <a:latin typeface="Calibri" charset="0"/>
                <a:cs typeface="ＭＳ Ｐゴシック" charset="0"/>
              </a:rPr>
            </a:br>
            <a:r>
              <a:rPr lang="en-US" sz="1900" dirty="0">
                <a:latin typeface="Calibri" charset="0"/>
                <a:cs typeface="ＭＳ Ｐゴシック" charset="0"/>
              </a:rPr>
              <a:t/>
            </a:r>
            <a:br>
              <a:rPr lang="en-US" sz="1900" dirty="0">
                <a:latin typeface="Calibri" charset="0"/>
                <a:cs typeface="ＭＳ Ｐゴシック" charset="0"/>
              </a:rPr>
            </a:br>
            <a:endParaRPr lang="en-US" sz="2100" dirty="0">
              <a:latin typeface="Calibri" charset="0"/>
              <a:cs typeface="ＭＳ Ｐゴシック" charset="0"/>
            </a:endParaRPr>
          </a:p>
        </p:txBody>
      </p:sp>
      <p:sp>
        <p:nvSpPr>
          <p:cNvPr id="15363" name="Picture 18"/>
          <p:cNvSpPr>
            <a:spLocks noChangeAspect="1"/>
          </p:cNvSpPr>
          <p:nvPr/>
        </p:nvSpPr>
        <p:spPr bwMode="auto">
          <a:xfrm>
            <a:off x="3851275" y="2992438"/>
            <a:ext cx="1666875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" name="Picture 6" descr="IITD-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2406" y="62631"/>
            <a:ext cx="992038" cy="9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2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457200" y="-100013"/>
            <a:ext cx="8229600" cy="1143001"/>
          </a:xfrm>
        </p:spPr>
        <p:txBody>
          <a:bodyPr/>
          <a:lstStyle/>
          <a:p>
            <a:pPr eaLnBrk="1" hangingPunct="1"/>
            <a:r>
              <a:rPr lang="en-US" sz="4000" b="1" dirty="0">
                <a:solidFill>
                  <a:srgbClr val="595959"/>
                </a:solidFill>
                <a:latin typeface="Calibri" charset="0"/>
                <a:cs typeface="ＭＳ Ｐゴシック" charset="0"/>
              </a:rPr>
              <a:t>Objective 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206375" y="2654921"/>
            <a:ext cx="8731250" cy="1837566"/>
          </a:xfrm>
        </p:spPr>
        <p:txBody>
          <a:bodyPr>
            <a:normAutofit/>
          </a:bodyPr>
          <a:lstStyle/>
          <a:p>
            <a:pPr marL="68263" indent="0" eaLnBrk="1" hangingPunct="1">
              <a:lnSpc>
                <a:spcPct val="150000"/>
              </a:lnSpc>
              <a:buNone/>
            </a:pPr>
            <a:r>
              <a:rPr lang="en-US" sz="2400" dirty="0">
                <a:latin typeface="Calibri" charset="0"/>
                <a:cs typeface="Calibri" charset="0"/>
              </a:rPr>
              <a:t>Build a software based </a:t>
            </a:r>
            <a:r>
              <a:rPr lang="en-US" sz="2400" b="1" dirty="0">
                <a:latin typeface="Calibri" charset="0"/>
                <a:cs typeface="Calibri" charset="0"/>
              </a:rPr>
              <a:t>real-time</a:t>
            </a:r>
            <a:r>
              <a:rPr lang="en-US" sz="2400" dirty="0">
                <a:latin typeface="Calibri" charset="0"/>
                <a:cs typeface="Calibri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alibri" charset="0"/>
                <a:cs typeface="Calibri" charset="0"/>
              </a:rPr>
              <a:t>Evaluation &amp; Assessment system </a:t>
            </a:r>
            <a:r>
              <a:rPr lang="en-US" sz="2400" dirty="0">
                <a:latin typeface="Calibri" charset="0"/>
                <a:cs typeface="Calibri" charset="0"/>
              </a:rPr>
              <a:t>to </a:t>
            </a:r>
            <a:r>
              <a:rPr lang="en-US" sz="2400" b="1" dirty="0">
                <a:latin typeface="Calibri" charset="0"/>
                <a:cs typeface="Calibri" charset="0"/>
              </a:rPr>
              <a:t>grade</a:t>
            </a:r>
            <a:r>
              <a:rPr lang="en-US" sz="2400" dirty="0">
                <a:latin typeface="Calibri" charset="0"/>
                <a:cs typeface="Calibri" charset="0"/>
              </a:rPr>
              <a:t> the trainee/trained neurosurgeons based on their </a:t>
            </a:r>
            <a:r>
              <a:rPr lang="en-US" sz="2400" b="1" dirty="0">
                <a:latin typeface="Calibri" charset="0"/>
                <a:cs typeface="Calibri" charset="0"/>
              </a:rPr>
              <a:t>surgical skills</a:t>
            </a:r>
            <a:endParaRPr lang="en-US" sz="2400" dirty="0">
              <a:latin typeface="Calibri" charset="0"/>
              <a:cs typeface="ＭＳ Ｐゴシック" charset="0"/>
            </a:endParaRPr>
          </a:p>
          <a:p>
            <a:pPr marL="582613" indent="-514350" eaLnBrk="1" hangingPunct="1">
              <a:buFont typeface="Arial" charset="0"/>
              <a:buNone/>
            </a:pPr>
            <a:endParaRPr lang="en-US" sz="2400" b="1" dirty="0">
              <a:latin typeface="Calibri" charset="0"/>
              <a:cs typeface="Calibri" charset="0"/>
            </a:endParaRPr>
          </a:p>
          <a:p>
            <a:pPr marL="968375" lvl="1" indent="-514350" eaLnBrk="1" hangingPunct="1">
              <a:buFont typeface="Arial" charset="0"/>
              <a:buNone/>
            </a:pPr>
            <a:endParaRPr lang="en-US" sz="2400" b="1" dirty="0"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30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57" y="-48883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  <a:cs typeface="Calibri" charset="0"/>
              </a:rPr>
              <a:t>Modules to work on</a:t>
            </a:r>
            <a:endParaRPr lang="en-US" sz="3200" b="1" dirty="0">
              <a:solidFill>
                <a:srgbClr val="59595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63" y="1090804"/>
            <a:ext cx="9046137" cy="5407058"/>
          </a:xfrm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1800" dirty="0" err="1" smtClean="0"/>
              <a:t>Neuro</a:t>
            </a:r>
            <a:r>
              <a:rPr lang="en-US" sz="1800" dirty="0" smtClean="0"/>
              <a:t>-endoscopy </a:t>
            </a:r>
            <a:r>
              <a:rPr lang="en-US" sz="1800" dirty="0"/>
              <a:t>Module</a:t>
            </a:r>
          </a:p>
          <a:p>
            <a:pPr lvl="1">
              <a:lnSpc>
                <a:spcPct val="14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1800" dirty="0"/>
              <a:t>Micro-surgery Module</a:t>
            </a:r>
          </a:p>
          <a:p>
            <a:pPr lvl="1">
              <a:lnSpc>
                <a:spcPct val="14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1800" dirty="0"/>
              <a:t>High Speed Drilling Module</a:t>
            </a:r>
          </a:p>
          <a:p>
            <a:pPr marL="0" indent="0">
              <a:buNone/>
            </a:pP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150"/>
          <a:stretch>
            <a:fillRect/>
          </a:stretch>
        </p:blipFill>
        <p:spPr>
          <a:xfrm>
            <a:off x="491358" y="2571186"/>
            <a:ext cx="7286740" cy="366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6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38256" y="0"/>
            <a:ext cx="8500944" cy="1014525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US" sz="3200" b="1" dirty="0">
                <a:solidFill>
                  <a:srgbClr val="595959"/>
                </a:solidFill>
                <a:latin typeface="Calibri" charset="0"/>
                <a:cs typeface="ＭＳ Ｐゴシック" charset="0"/>
              </a:rPr>
              <a:t> </a:t>
            </a:r>
            <a:br>
              <a:rPr lang="en-US" sz="3200" b="1" dirty="0">
                <a:solidFill>
                  <a:srgbClr val="595959"/>
                </a:solidFill>
                <a:latin typeface="Calibri" charset="0"/>
                <a:cs typeface="ＭＳ Ｐゴシック" charset="0"/>
              </a:rPr>
            </a:br>
            <a:r>
              <a:rPr lang="en-US" sz="3200" b="1" dirty="0">
                <a:solidFill>
                  <a:srgbClr val="595959"/>
                </a:solidFill>
                <a:latin typeface="Calibri" charset="0"/>
                <a:cs typeface="ＭＳ Ｐゴシック" charset="0"/>
              </a:rPr>
              <a:t>Modified OSATS-NETS Evaluation Criteria</a:t>
            </a:r>
            <a:br>
              <a:rPr lang="en-US" sz="3200" b="1" dirty="0">
                <a:solidFill>
                  <a:srgbClr val="595959"/>
                </a:solidFill>
                <a:latin typeface="Calibri" charset="0"/>
                <a:cs typeface="ＭＳ Ｐゴシック" charset="0"/>
              </a:rPr>
            </a:br>
            <a:endParaRPr lang="en-US" sz="3200" b="1" dirty="0">
              <a:latin typeface="Calibri" charset="0"/>
              <a:cs typeface="ＭＳ Ｐゴシック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744932"/>
              </p:ext>
            </p:extLst>
          </p:nvPr>
        </p:nvGraphicFramePr>
        <p:xfrm>
          <a:off x="541616" y="1249720"/>
          <a:ext cx="8094224" cy="5560982"/>
        </p:xfrm>
        <a:graphic>
          <a:graphicData uri="http://schemas.openxmlformats.org/drawingml/2006/table">
            <a:tbl>
              <a:tblPr/>
              <a:tblGrid>
                <a:gridCol w="3092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43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444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065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48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366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6478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4436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8892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2527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latin typeface="Times New Roman"/>
                          <a:ea typeface="ＭＳ 明朝"/>
                          <a:cs typeface="Times New Roman"/>
                        </a:rPr>
                        <a:t>S No.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latin typeface="Times New Roman"/>
                          <a:ea typeface="ＭＳ 明朝"/>
                          <a:cs typeface="Times New Roman"/>
                        </a:rPr>
                        <a:t>Criteria</a:t>
                      </a: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latin typeface="Times New Roman"/>
                          <a:ea typeface="ＭＳ 明朝"/>
                          <a:cs typeface="Times New Roman"/>
                        </a:rPr>
                        <a:t>Evaluation Parameter</a:t>
                      </a: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latin typeface="Times New Roman"/>
                          <a:ea typeface="ＭＳ 明朝"/>
                          <a:cs typeface="Times New Roman"/>
                        </a:rPr>
                        <a:t>1</a:t>
                      </a: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latin typeface="Times New Roman"/>
                          <a:ea typeface="ＭＳ 明朝"/>
                          <a:cs typeface="Times New Roman"/>
                        </a:rPr>
                        <a:t>2</a:t>
                      </a: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latin typeface="Times New Roman"/>
                          <a:ea typeface="ＭＳ 明朝"/>
                          <a:cs typeface="Times New Roman"/>
                        </a:rPr>
                        <a:t>3</a:t>
                      </a: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latin typeface="Times New Roman"/>
                          <a:ea typeface="ＭＳ 明朝"/>
                          <a:cs typeface="Times New Roman"/>
                        </a:rPr>
                        <a:t>4</a:t>
                      </a: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3747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latin typeface="Times New Roman"/>
                          <a:ea typeface="ＭＳ 明朝"/>
                          <a:cs typeface="Times New Roman"/>
                        </a:rPr>
                        <a:t>1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Eye hand Coordination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-Handling of suture, instruments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(Needle holder, tooth forceps, drill, endoscope, grasper)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-Depth perception (Under magnification)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Times New Roman"/>
                          <a:ea typeface="ＭＳ 明朝"/>
                          <a:cs typeface="Times New Roman"/>
                        </a:rPr>
                        <a:t>-Continuous struggle throughout the activity</a:t>
                      </a:r>
                    </a:p>
                  </a:txBody>
                  <a:tcPr marL="23340" marR="23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-Frequent loss of coordination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-Able to use microscope/ endoscope well but poor instrument manipulation)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Times New Roman"/>
                          <a:ea typeface="ＭＳ 明朝"/>
                          <a:cs typeface="Times New Roman"/>
                        </a:rPr>
                        <a:t>-Grossly smooth coordination using low magnification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Times New Roman"/>
                          <a:ea typeface="ＭＳ 明朝"/>
                          <a:cs typeface="Times New Roman"/>
                        </a:rPr>
                        <a:t> -Able to use microscope/ endoscope and instruments but coordination still lacking while using higher magnification</a:t>
                      </a:r>
                    </a:p>
                  </a:txBody>
                  <a:tcPr marL="23340" marR="23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Times New Roman"/>
                          <a:ea typeface="ＭＳ 明朝"/>
                          <a:cs typeface="Times New Roman"/>
                        </a:rPr>
                        <a:t>-Good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Times New Roman"/>
                          <a:ea typeface="ＭＳ 明朝"/>
                          <a:cs typeface="Times New Roman"/>
                        </a:rPr>
                        <a:t>Coordination under high magnification </a:t>
                      </a:r>
                    </a:p>
                  </a:txBody>
                  <a:tcPr marL="23340" marR="23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110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latin typeface="Times New Roman"/>
                          <a:ea typeface="ＭＳ 明朝"/>
                          <a:cs typeface="Times New Roman"/>
                        </a:rPr>
                        <a:t>2</a:t>
                      </a: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latin typeface="Times New Roman"/>
                          <a:ea typeface="ＭＳ 明朝"/>
                          <a:cs typeface="Times New Roman"/>
                        </a:rPr>
                        <a:t>Instrument tissue manipulation</a:t>
                      </a: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latin typeface="Times New Roman"/>
                          <a:ea typeface="ＭＳ 明朝"/>
                          <a:cs typeface="Times New Roman"/>
                        </a:rPr>
                        <a:t>-Tissue handling under magnification with various instruments</a:t>
                      </a: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latin typeface="Times New Roman"/>
                          <a:ea typeface="ＭＳ 明朝"/>
                          <a:cs typeface="Times New Roman"/>
                        </a:rPr>
                        <a:t>-Appropriate pressure and force</a:t>
                      </a: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latin typeface="Times New Roman"/>
                          <a:ea typeface="ＭＳ 明朝"/>
                          <a:cs typeface="Times New Roman"/>
                        </a:rPr>
                        <a:t>-Confrontation with neighboring objects (Repeated puncture)</a:t>
                      </a: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Times New Roman"/>
                          <a:ea typeface="ＭＳ 明朝"/>
                          <a:cs typeface="Times New Roman"/>
                        </a:rPr>
                        <a:t>-Severe surrounding and focal tissue damage (Animate)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Times New Roman"/>
                          <a:ea typeface="ＭＳ 明朝"/>
                          <a:cs typeface="Times New Roman"/>
                        </a:rPr>
                        <a:t>irregularity/ striking objects in trajectory (Inanimate)</a:t>
                      </a:r>
                    </a:p>
                  </a:txBody>
                  <a:tcPr marL="23340" marR="23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Surrounding tissue intact but significant focal site injury (Animate) occasional irregularity of instrument manipulation (Inanimate)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Times New Roman"/>
                          <a:ea typeface="ＭＳ 明朝"/>
                          <a:cs typeface="Times New Roman"/>
                        </a:rPr>
                        <a:t>Surrounding tissue clean but mild focal </a:t>
                      </a:r>
                      <a:r>
                        <a:rPr lang="en-US" sz="800" kern="1200" dirty="0" err="1">
                          <a:solidFill>
                            <a:schemeClr val="tx1"/>
                          </a:solidFill>
                          <a:latin typeface="Times New Roman"/>
                          <a:ea typeface="ＭＳ 明朝"/>
                          <a:cs typeface="Times New Roman"/>
                        </a:rPr>
                        <a:t>erythema</a:t>
                      </a: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Times New Roman"/>
                          <a:ea typeface="ＭＳ 明朝"/>
                          <a:cs typeface="Times New Roman"/>
                        </a:rPr>
                        <a:t> or overlapping margins/ instrument manipulation smooth but slow and non confident</a:t>
                      </a:r>
                    </a:p>
                  </a:txBody>
                  <a:tcPr marL="23340" marR="23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Times New Roman"/>
                          <a:ea typeface="ＭＳ 明朝"/>
                          <a:cs typeface="Times New Roman"/>
                        </a:rPr>
                        <a:t>Clean focal and surrounding tissues and smooth manipulation</a:t>
                      </a:r>
                    </a:p>
                  </a:txBody>
                  <a:tcPr marL="23340" marR="23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47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latin typeface="Times New Roman"/>
                          <a:ea typeface="ＭＳ 明朝"/>
                          <a:cs typeface="Times New Roman"/>
                        </a:rPr>
                        <a:t>3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latin typeface="Times New Roman"/>
                          <a:ea typeface="ＭＳ 明朝"/>
                          <a:cs typeface="Times New Roman"/>
                        </a:rPr>
                        <a:t>Dexterity</a:t>
                      </a: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latin typeface="Times New Roman"/>
                          <a:ea typeface="ＭＳ 明朝"/>
                          <a:cs typeface="Times New Roman"/>
                        </a:rPr>
                        <a:t>-Tremors/ jitteriness</a:t>
                      </a: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latin typeface="Times New Roman"/>
                          <a:ea typeface="ＭＳ 明朝"/>
                          <a:cs typeface="Times New Roman"/>
                        </a:rPr>
                        <a:t>-Therblig (Intraoperative elemental motion)</a:t>
                      </a: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Times New Roman"/>
                          <a:ea typeface="ＭＳ 明朝"/>
                          <a:cs typeface="Times New Roman"/>
                        </a:rPr>
                        <a:t>Irregular therblig/ tremors/ jitteriness throughout the activity and frequent unnecessary movements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Times New Roman"/>
                          <a:ea typeface="ＭＳ 明朝"/>
                          <a:cs typeface="Times New Roman"/>
                        </a:rPr>
                        <a:t>-Unable to assemble instrument and name parts of instruments</a:t>
                      </a:r>
                    </a:p>
                  </a:txBody>
                  <a:tcPr marL="23340" marR="23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Well versed with instruments but unsteady in its handling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Times New Roman"/>
                          <a:ea typeface="ＭＳ 明朝"/>
                          <a:cs typeface="Times New Roman"/>
                        </a:rPr>
                        <a:t>Well versed with instruments and steady handling but unable to perform examiner directed procedures with it</a:t>
                      </a:r>
                    </a:p>
                  </a:txBody>
                  <a:tcPr marL="23340" marR="23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Times New Roman"/>
                          <a:ea typeface="ＭＳ 明朝"/>
                          <a:cs typeface="Times New Roman"/>
                        </a:rPr>
                        <a:t>Good dexterity and completely at ease to perform examiner directed procedures</a:t>
                      </a:r>
                    </a:p>
                  </a:txBody>
                  <a:tcPr marL="23340" marR="23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583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latin typeface="Times New Roman"/>
                          <a:ea typeface="ＭＳ 明朝"/>
                          <a:cs typeface="Times New Roman"/>
                        </a:rPr>
                        <a:t>4</a:t>
                      </a: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latin typeface="Times New Roman"/>
                          <a:ea typeface="ＭＳ 明朝"/>
                          <a:cs typeface="Times New Roman"/>
                        </a:rPr>
                        <a:t>Flow of procedure</a:t>
                      </a: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-Time management during activity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-Total duration in task completion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-Unnecessary delays in inter or intra </a:t>
                      </a:r>
                      <a:r>
                        <a:rPr lang="en-US" sz="800" dirty="0" err="1">
                          <a:latin typeface="Times New Roman"/>
                          <a:ea typeface="ＭＳ 明朝"/>
                          <a:cs typeface="Times New Roman"/>
                        </a:rPr>
                        <a:t>therblig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Times New Roman"/>
                          <a:ea typeface="ＭＳ 明朝"/>
                          <a:cs typeface="Times New Roman"/>
                        </a:rPr>
                        <a:t>Unable to complete tasks and its stages</a:t>
                      </a:r>
                    </a:p>
                  </a:txBody>
                  <a:tcPr marL="23340" marR="23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Considerable delay in completing the stages of the tasks assigned but is able to complete the task in a reasonably delayed time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Times New Roman"/>
                          <a:ea typeface="ＭＳ 明朝"/>
                          <a:cs typeface="Times New Roman"/>
                        </a:rPr>
                        <a:t>Completing the tasks in assigned time</a:t>
                      </a:r>
                    </a:p>
                  </a:txBody>
                  <a:tcPr marL="23340" marR="23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Times New Roman"/>
                          <a:ea typeface="ＭＳ 明朝"/>
                          <a:cs typeface="Times New Roman"/>
                        </a:rPr>
                        <a:t>Completing the task well before the assigned time</a:t>
                      </a:r>
                    </a:p>
                  </a:txBody>
                  <a:tcPr marL="23340" marR="23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19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latin typeface="Times New Roman"/>
                          <a:ea typeface="ＭＳ 明朝"/>
                          <a:cs typeface="Times New Roman"/>
                        </a:rPr>
                        <a:t>5</a:t>
                      </a: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latin typeface="Times New Roman"/>
                          <a:ea typeface="ＭＳ 明朝"/>
                          <a:cs typeface="Times New Roman"/>
                        </a:rPr>
                        <a:t>Effectualness</a:t>
                      </a: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latin typeface="Times New Roman"/>
                        <a:ea typeface="ＭＳ 明朝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latin typeface="Times New Roman"/>
                          <a:ea typeface="ＭＳ 明朝"/>
                          <a:cs typeface="Times New Roman"/>
                        </a:rPr>
                        <a:t>Evaluation of end result on predefined criteria</a:t>
                      </a:r>
                      <a:r>
                        <a:rPr lang="en-US" sz="800" baseline="30000">
                          <a:latin typeface="Times New Roman"/>
                          <a:ea typeface="ＭＳ 明朝"/>
                          <a:cs typeface="Times New Roman"/>
                        </a:rPr>
                        <a:t>*</a:t>
                      </a:r>
                      <a:r>
                        <a:rPr lang="en-US" sz="800">
                          <a:latin typeface="Times New Roman"/>
                          <a:ea typeface="ＭＳ 明朝"/>
                          <a:cs typeface="Times New Roman"/>
                        </a:rPr>
                        <a:t> for</a:t>
                      </a: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latin typeface="Times New Roman"/>
                          <a:ea typeface="ＭＳ 明朝"/>
                          <a:cs typeface="Times New Roman"/>
                        </a:rPr>
                        <a:t>-Micro-suturing or</a:t>
                      </a: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latin typeface="Times New Roman"/>
                          <a:ea typeface="ＭＳ 明朝"/>
                          <a:cs typeface="Times New Roman"/>
                        </a:rPr>
                        <a:t>-High speed drilling or</a:t>
                      </a: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latin typeface="Times New Roman"/>
                          <a:ea typeface="ＭＳ 明朝"/>
                          <a:cs typeface="Times New Roman"/>
                        </a:rPr>
                        <a:t>-Neuro-endosocpy</a:t>
                      </a:r>
                      <a:endParaRPr lang="en-US" sz="80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Times New Roman"/>
                          <a:ea typeface="ＭＳ 明朝"/>
                          <a:cs typeface="Times New Roman"/>
                        </a:rPr>
                        <a:t>Less than one fourth criteria fulfilled</a:t>
                      </a:r>
                    </a:p>
                  </a:txBody>
                  <a:tcPr marL="23340" marR="23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Nearly half criteria fulfilled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Times New Roman"/>
                          <a:ea typeface="ＭＳ 明朝"/>
                          <a:cs typeface="Times New Roman"/>
                        </a:rPr>
                        <a:t>Nearly three fourth criteria fulfilled</a:t>
                      </a:r>
                    </a:p>
                  </a:txBody>
                  <a:tcPr marL="23340" marR="23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Times New Roman"/>
                          <a:ea typeface="ＭＳ 明朝"/>
                          <a:cs typeface="Times New Roman"/>
                        </a:rPr>
                        <a:t>Nearly all criteria fulfilled</a:t>
                      </a:r>
                    </a:p>
                  </a:txBody>
                  <a:tcPr marL="23340" marR="23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84702">
                <a:tc gridSpan="3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latin typeface="Times New Roman"/>
                          <a:ea typeface="ＭＳ 明朝"/>
                          <a:cs typeface="Times New Roman"/>
                        </a:rPr>
                        <a:t>Criteria for effectualness</a:t>
                      </a:r>
                      <a:r>
                        <a:rPr lang="en-US" sz="800" b="1" baseline="30000" dirty="0">
                          <a:latin typeface="Times New Roman"/>
                          <a:ea typeface="ＭＳ 明朝"/>
                          <a:cs typeface="Times New Roman"/>
                        </a:rPr>
                        <a:t>*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1" dirty="0">
                          <a:latin typeface="Times New Roman"/>
                          <a:ea typeface="ＭＳ 明朝"/>
                          <a:cs typeface="Times New Roman"/>
                        </a:rPr>
                        <a:t>A. </a:t>
                      </a:r>
                      <a:r>
                        <a:rPr lang="en-US" sz="800" b="1" i="1" dirty="0" err="1">
                          <a:latin typeface="Times New Roman"/>
                          <a:ea typeface="ＭＳ 明朝"/>
                          <a:cs typeface="Times New Roman"/>
                        </a:rPr>
                        <a:t>Microsuturing</a:t>
                      </a:r>
                      <a:r>
                        <a:rPr lang="en-US" sz="800" b="1" i="1" dirty="0">
                          <a:latin typeface="Times New Roman"/>
                          <a:ea typeface="ＭＳ 明朝"/>
                          <a:cs typeface="Times New Roman"/>
                        </a:rPr>
                        <a:t>: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-Margins (Overlapped/ loose/apposed); 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-Inter-</a:t>
                      </a:r>
                      <a:r>
                        <a:rPr lang="en-US" sz="800" dirty="0" err="1">
                          <a:latin typeface="Times New Roman"/>
                          <a:ea typeface="ＭＳ 明朝"/>
                          <a:cs typeface="Times New Roman"/>
                        </a:rPr>
                        <a:t>sutural</a:t>
                      </a: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 distance (Equal/ Unequal); 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-</a:t>
                      </a:r>
                      <a:r>
                        <a:rPr lang="en-US" sz="800" dirty="0" err="1">
                          <a:latin typeface="Times New Roman"/>
                          <a:ea typeface="ＭＳ 明朝"/>
                          <a:cs typeface="Times New Roman"/>
                        </a:rPr>
                        <a:t>Sutural</a:t>
                      </a: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 distance on both sides of the incision (equal/unequal); 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-</a:t>
                      </a:r>
                      <a:r>
                        <a:rPr lang="en-US" sz="800" dirty="0" err="1">
                          <a:latin typeface="Times New Roman"/>
                          <a:ea typeface="ＭＳ 明朝"/>
                          <a:cs typeface="Times New Roman"/>
                        </a:rPr>
                        <a:t>Angulation</a:t>
                      </a: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 between suture and knot (Near perpendicular-</a:t>
                      </a:r>
                      <a:r>
                        <a:rPr lang="en-US" sz="800" baseline="30000" dirty="0">
                          <a:latin typeface="Times New Roman"/>
                          <a:ea typeface="ＭＳ 明朝"/>
                          <a:cs typeface="Times New Roman"/>
                        </a:rPr>
                        <a:t>- </a:t>
                      </a: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Yes/No)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1" dirty="0">
                          <a:latin typeface="Times New Roman"/>
                          <a:ea typeface="ＭＳ 明朝"/>
                          <a:cs typeface="Times New Roman"/>
                        </a:rPr>
                        <a:t>B. High Speed Drilling: 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-Drilled burr hole (cylindrical versus irregular shape viz. cone, </a:t>
                      </a:r>
                      <a:r>
                        <a:rPr lang="en-US" sz="800" dirty="0" err="1">
                          <a:latin typeface="Times New Roman"/>
                          <a:ea typeface="ＭＳ 明朝"/>
                          <a:cs typeface="Times New Roman"/>
                        </a:rPr>
                        <a:t>serpiginous</a:t>
                      </a: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)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-Intactness of </a:t>
                      </a:r>
                      <a:r>
                        <a:rPr lang="en-US" sz="800" dirty="0" err="1">
                          <a:latin typeface="Times New Roman"/>
                          <a:ea typeface="ＭＳ 明朝"/>
                          <a:cs typeface="Times New Roman"/>
                        </a:rPr>
                        <a:t>dura</a:t>
                      </a: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/ inner core of egg/ </a:t>
                      </a:r>
                      <a:r>
                        <a:rPr lang="en-US" sz="800" dirty="0" err="1">
                          <a:latin typeface="Times New Roman"/>
                          <a:ea typeface="ＭＳ 明朝"/>
                          <a:cs typeface="Times New Roman"/>
                        </a:rPr>
                        <a:t>periosteum</a:t>
                      </a: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 on other side of bone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-Drilling within stencil marked area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-Approximation of straight movement/ direction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1" dirty="0">
                          <a:latin typeface="Times New Roman"/>
                          <a:ea typeface="ＭＳ 明朝"/>
                          <a:cs typeface="Times New Roman"/>
                        </a:rPr>
                        <a:t>C. </a:t>
                      </a:r>
                      <a:r>
                        <a:rPr lang="en-US" sz="800" b="1" i="1" dirty="0" err="1">
                          <a:latin typeface="Times New Roman"/>
                          <a:ea typeface="ＭＳ 明朝"/>
                          <a:cs typeface="Times New Roman"/>
                        </a:rPr>
                        <a:t>Neuroendoscopy</a:t>
                      </a:r>
                      <a:r>
                        <a:rPr lang="en-US" sz="800" b="1" i="1" dirty="0">
                          <a:latin typeface="Times New Roman"/>
                          <a:ea typeface="ＭＳ 明朝"/>
                          <a:cs typeface="Times New Roman"/>
                        </a:rPr>
                        <a:t>: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-Final position of pegs/ rings</a:t>
                      </a:r>
                      <a:endParaRPr lang="en-US" sz="800" dirty="0"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≥3 pegs slipped </a:t>
                      </a: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2 pegs slipped</a:t>
                      </a: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1 peg slipped</a:t>
                      </a: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 dirty="0">
                          <a:latin typeface="Times New Roman"/>
                          <a:ea typeface="ＭＳ 明朝"/>
                          <a:cs typeface="Times New Roman"/>
                        </a:rPr>
                        <a:t>All pegs in place</a:t>
                      </a: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800" dirty="0"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27854" marR="278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3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-23516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Standardization: Micro-suturing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14" y="1212248"/>
            <a:ext cx="8896586" cy="615026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  <a:defRPr/>
            </a:pPr>
            <a:r>
              <a:rPr lang="en-US" sz="2000" b="1" dirty="0">
                <a:solidFill>
                  <a:srgbClr val="000000"/>
                </a:solidFill>
              </a:rPr>
              <a:t>I. Methodology: Skills Training</a:t>
            </a:r>
          </a:p>
          <a:p>
            <a:pPr marL="0" indent="0">
              <a:lnSpc>
                <a:spcPct val="110000"/>
              </a:lnSpc>
              <a:buNone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0" indent="0">
              <a:lnSpc>
                <a:spcPct val="110000"/>
              </a:lnSpc>
              <a:buNone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0" indent="0">
              <a:lnSpc>
                <a:spcPct val="110000"/>
              </a:lnSpc>
              <a:buNone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None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None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None/>
              <a:defRPr/>
            </a:pPr>
            <a:r>
              <a:rPr lang="en-US" sz="2000" b="1" dirty="0">
                <a:solidFill>
                  <a:srgbClr val="000000"/>
                </a:solidFill>
                <a:cs typeface="ＭＳ Ｐゴシック" charset="0"/>
              </a:rPr>
              <a:t>II. Video Archival: At Defined Recording Parameters</a:t>
            </a: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None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571500" indent="-571500">
              <a:buNone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571500" indent="-571500">
              <a:buNone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u="sng" dirty="0">
              <a:solidFill>
                <a:srgbClr val="00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983721"/>
              </p:ext>
            </p:extLst>
          </p:nvPr>
        </p:nvGraphicFramePr>
        <p:xfrm>
          <a:off x="539553" y="3843528"/>
          <a:ext cx="5145220" cy="3014472"/>
        </p:xfrm>
        <a:graphic>
          <a:graphicData uri="http://schemas.openxmlformats.org/drawingml/2006/table">
            <a:tbl>
              <a:tblPr/>
              <a:tblGrid>
                <a:gridCol w="17148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148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154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7994"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+mn-lt"/>
                          <a:ea typeface="MS Mincho"/>
                          <a:cs typeface="Times New Roman"/>
                        </a:rPr>
                        <a:t>Basic Micro-suturing Training on Synthetic</a:t>
                      </a:r>
                      <a:r>
                        <a:rPr lang="en-US" sz="1200" b="1" baseline="0" dirty="0">
                          <a:latin typeface="+mn-lt"/>
                          <a:ea typeface="MS Mincho"/>
                          <a:cs typeface="Times New Roman"/>
                        </a:rPr>
                        <a:t> </a:t>
                      </a:r>
                      <a:r>
                        <a:rPr lang="en-US" sz="1200" b="1" dirty="0">
                          <a:latin typeface="+mn-lt"/>
                          <a:ea typeface="MS Mincho"/>
                          <a:cs typeface="Times New Roman"/>
                        </a:rPr>
                        <a:t>Material</a:t>
                      </a:r>
                      <a:endParaRPr lang="en-US" sz="16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79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+mn-lt"/>
                          <a:ea typeface="MS Mincho"/>
                          <a:cs typeface="Times New Roman"/>
                        </a:rPr>
                        <a:t>Suture</a:t>
                      </a:r>
                      <a:endParaRPr lang="en-US" sz="16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+mn-lt"/>
                          <a:ea typeface="MS Mincho"/>
                          <a:cs typeface="Times New Roman"/>
                        </a:rPr>
                        <a:t>Material</a:t>
                      </a:r>
                      <a:endParaRPr lang="en-US" sz="16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+mn-lt"/>
                          <a:ea typeface="MS Mincho"/>
                          <a:cs typeface="Times New Roman"/>
                        </a:rPr>
                        <a:t>Magnification</a:t>
                      </a:r>
                      <a:endParaRPr lang="en-US" sz="160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79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+mn-lt"/>
                          <a:ea typeface="MS Mincho"/>
                          <a:cs typeface="Times New Roman"/>
                        </a:rPr>
                        <a:t>4-0</a:t>
                      </a:r>
                      <a:endParaRPr lang="en-US" sz="160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n-lt"/>
                          <a:ea typeface="MS Mincho"/>
                          <a:cs typeface="Times New Roman"/>
                        </a:rPr>
                        <a:t>Silk</a:t>
                      </a:r>
                      <a:endParaRPr lang="en-US" sz="16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n-lt"/>
                          <a:ea typeface="MS Mincho"/>
                          <a:cs typeface="Times New Roman"/>
                        </a:rPr>
                        <a:t>2.83 </a:t>
                      </a:r>
                      <a:endParaRPr lang="en-US" sz="16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79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+mn-lt"/>
                          <a:ea typeface="MS Mincho"/>
                          <a:cs typeface="Times New Roman"/>
                        </a:rPr>
                        <a:t>4.25</a:t>
                      </a:r>
                      <a:endParaRPr lang="en-US" sz="160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79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+mn-lt"/>
                          <a:ea typeface="MS Mincho"/>
                          <a:cs typeface="Times New Roman"/>
                        </a:rPr>
                        <a:t>5-0</a:t>
                      </a:r>
                      <a:endParaRPr lang="en-US" sz="160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n-lt"/>
                          <a:ea typeface="MS Mincho"/>
                          <a:cs typeface="Times New Roman"/>
                        </a:rPr>
                        <a:t>Silk</a:t>
                      </a:r>
                      <a:endParaRPr lang="en-US" sz="16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+mn-lt"/>
                          <a:ea typeface="MS Mincho"/>
                          <a:cs typeface="Times New Roman"/>
                        </a:rPr>
                        <a:t>4.25</a:t>
                      </a:r>
                      <a:endParaRPr lang="en-US" sz="160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79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+mn-lt"/>
                          <a:ea typeface="MS Mincho"/>
                          <a:cs typeface="Times New Roman"/>
                        </a:rPr>
                        <a:t>7.08</a:t>
                      </a:r>
                      <a:endParaRPr lang="en-US" sz="160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7994"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+mn-lt"/>
                          <a:ea typeface="MS Mincho"/>
                          <a:cs typeface="Times New Roman"/>
                        </a:rPr>
                        <a:t>Advanced Micro-suturing Training on Synthetic Material- Evaluation</a:t>
                      </a:r>
                      <a:endParaRPr lang="en-US" sz="16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79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+mn-lt"/>
                          <a:ea typeface="MS Mincho"/>
                          <a:cs typeface="Times New Roman"/>
                        </a:rPr>
                        <a:t>7-0</a:t>
                      </a:r>
                      <a:endParaRPr lang="en-US" sz="160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n-lt"/>
                          <a:ea typeface="MS Mincho"/>
                          <a:cs typeface="Times New Roman"/>
                        </a:rPr>
                        <a:t>Monofilament</a:t>
                      </a:r>
                      <a:endParaRPr lang="en-US" sz="16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+mn-lt"/>
                          <a:ea typeface="MS Mincho"/>
                          <a:cs typeface="Times New Roman"/>
                        </a:rPr>
                        <a:t>7.08 </a:t>
                      </a:r>
                      <a:endParaRPr lang="en-US" sz="160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79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+mn-lt"/>
                          <a:ea typeface="MS Mincho"/>
                          <a:cs typeface="Times New Roman"/>
                        </a:rPr>
                        <a:t>11.33</a:t>
                      </a:r>
                      <a:endParaRPr lang="en-US" sz="160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79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+mn-lt"/>
                          <a:ea typeface="MS Mincho"/>
                          <a:cs typeface="Times New Roman"/>
                        </a:rPr>
                        <a:t>9-0</a:t>
                      </a:r>
                      <a:endParaRPr lang="en-US" sz="160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+mn-lt"/>
                          <a:ea typeface="MS Mincho"/>
                          <a:cs typeface="Times New Roman"/>
                        </a:rPr>
                        <a:t>Monofilament</a:t>
                      </a:r>
                      <a:endParaRPr lang="en-US" sz="160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n-lt"/>
                          <a:ea typeface="MS Mincho"/>
                          <a:cs typeface="Times New Roman"/>
                        </a:rPr>
                        <a:t>7.08 </a:t>
                      </a:r>
                      <a:endParaRPr lang="en-US" sz="16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979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n-lt"/>
                          <a:ea typeface="MS Mincho"/>
                          <a:cs typeface="Times New Roman"/>
                        </a:rPr>
                        <a:t>11.33 </a:t>
                      </a:r>
                      <a:endParaRPr lang="en-US" sz="16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979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n-lt"/>
                          <a:ea typeface="MS Mincho"/>
                          <a:cs typeface="Times New Roman"/>
                        </a:rPr>
                        <a:t>17.71 </a:t>
                      </a:r>
                      <a:endParaRPr lang="en-US" sz="16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979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+mn-lt"/>
                          <a:ea typeface="MS Mincho"/>
                          <a:cs typeface="Times New Roman"/>
                        </a:rPr>
                        <a:t>10-0</a:t>
                      </a:r>
                      <a:endParaRPr lang="en-US" sz="160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+mn-lt"/>
                          <a:ea typeface="MS Mincho"/>
                          <a:cs typeface="Times New Roman"/>
                        </a:rPr>
                        <a:t>Monofilament</a:t>
                      </a:r>
                      <a:endParaRPr lang="en-US" sz="160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n-lt"/>
                          <a:ea typeface="MS Mincho"/>
                          <a:cs typeface="Times New Roman"/>
                        </a:rPr>
                        <a:t>11.33 </a:t>
                      </a:r>
                      <a:endParaRPr lang="en-US" sz="16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6399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n-lt"/>
                          <a:ea typeface="MS Mincho"/>
                          <a:cs typeface="Times New Roman"/>
                        </a:rPr>
                        <a:t>17.71 </a:t>
                      </a:r>
                      <a:endParaRPr lang="en-US" sz="1600" dirty="0">
                        <a:latin typeface="+mn-lt"/>
                        <a:ea typeface="MS Mincho"/>
                        <a:cs typeface="Times New Roman"/>
                      </a:endParaRPr>
                    </a:p>
                  </a:txBody>
                  <a:tcPr marL="68317" marR="683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0E59-C918-DC40-B30B-1B9F76A57BB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 r="7292" b="6636"/>
          <a:stretch>
            <a:fillRect/>
          </a:stretch>
        </p:blipFill>
        <p:spPr bwMode="auto">
          <a:xfrm>
            <a:off x="6281753" y="5215426"/>
            <a:ext cx="2576513" cy="1598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2" name="Picture 4" descr="http://www.aiimsnets.org/images/banner/thumbs/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2206" y="3529240"/>
            <a:ext cx="2523173" cy="1660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8984" y="5833387"/>
            <a:ext cx="1392448" cy="10111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844" y="1318647"/>
            <a:ext cx="5527156" cy="21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3137"/>
            <a:ext cx="8229600" cy="1144935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/>
            </a:r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</a:b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>Micro-suturing- Tool tracking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cs typeface="ＭＳ Ｐゴシック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553200" y="6355732"/>
            <a:ext cx="2133600" cy="365743"/>
          </a:xfrm>
        </p:spPr>
        <p:txBody>
          <a:bodyPr/>
          <a:lstStyle/>
          <a:p>
            <a:fld id="{070F0E59-C918-DC40-B30B-1B9F76A57BB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142932" y="2404745"/>
            <a:ext cx="2858135" cy="2048510"/>
            <a:chOff x="3142932" y="2404745"/>
            <a:chExt cx="2858135" cy="2048510"/>
          </a:xfrm>
        </p:grpSpPr>
        <p:pic>
          <p:nvPicPr>
            <p:cNvPr id="8" name="Picture 7" descr="C:\Users\NETS\Desktop\Picture1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87"/>
            <a:stretch/>
          </p:blipFill>
          <p:spPr bwMode="auto">
            <a:xfrm>
              <a:off x="3142932" y="2404745"/>
              <a:ext cx="2858135" cy="204851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155324" y="3216166"/>
              <a:ext cx="790564" cy="117402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3142932" y="3326524"/>
            <a:ext cx="1429067" cy="47665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3137"/>
            <a:ext cx="8229600" cy="1144935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/>
            </a:r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</a:b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cs typeface="ＭＳ Ｐゴシック" charset="0"/>
              </a:rPr>
              <a:t>Micro-suturing Activity recognition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cs typeface="ＭＳ Ｐゴシック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553200" y="6355732"/>
            <a:ext cx="2133600" cy="365743"/>
          </a:xfrm>
        </p:spPr>
        <p:txBody>
          <a:bodyPr/>
          <a:lstStyle/>
          <a:p>
            <a:fld id="{070F0E59-C918-DC40-B30B-1B9F76A57BB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2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786" y="1690687"/>
            <a:ext cx="488632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76548" y="4580688"/>
            <a:ext cx="75555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Micro-suturing training task, (A) Sheet incision, (B) Needle insertion, (C) Pulling the needle and suture, (D) Suture throwing to make turns, (E) Tying the knot, (F) Cutting the suture.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7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929" y="-7883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Standardization: High Speed drilling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000" y="1371600"/>
            <a:ext cx="8725458" cy="534987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AutoNum type="romanUcPeriod"/>
              <a:defRPr/>
            </a:pPr>
            <a:r>
              <a:rPr lang="en-US" sz="2000" b="1" dirty="0">
                <a:solidFill>
                  <a:srgbClr val="000000"/>
                </a:solidFill>
              </a:rPr>
              <a:t>Methodology: </a:t>
            </a:r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en-US" sz="2000" b="1" dirty="0">
                <a:solidFill>
                  <a:srgbClr val="000000"/>
                </a:solidFill>
              </a:rPr>
              <a:t>Skills Training</a:t>
            </a:r>
          </a:p>
          <a:p>
            <a:pPr marL="0" indent="0">
              <a:lnSpc>
                <a:spcPct val="110000"/>
              </a:lnSpc>
              <a:buNone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0" indent="0">
              <a:lnSpc>
                <a:spcPct val="110000"/>
              </a:lnSpc>
              <a:buNone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None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0" indent="0">
              <a:buNone/>
              <a:defRPr/>
            </a:pPr>
            <a:endParaRPr lang="en-US" sz="2000" b="1" dirty="0">
              <a:solidFill>
                <a:srgbClr val="000000"/>
              </a:solidFill>
              <a:cs typeface="ＭＳ Ｐゴシック" charset="0"/>
            </a:endParaRPr>
          </a:p>
          <a:p>
            <a:pPr marL="571500" indent="-571500">
              <a:buNone/>
              <a:defRPr/>
            </a:pPr>
            <a:r>
              <a:rPr lang="en-US" sz="2000" b="1" dirty="0">
                <a:solidFill>
                  <a:srgbClr val="000000"/>
                </a:solidFill>
                <a:cs typeface="ＭＳ Ｐゴシック" charset="0"/>
              </a:rPr>
              <a:t>II. Video Archival: At Defined Recording Parameters</a:t>
            </a: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571500" indent="-571500">
              <a:buFont typeface="+mj-lt"/>
              <a:buAutoNum type="romanUcPeriod"/>
              <a:defRPr/>
            </a:pPr>
            <a:endParaRPr lang="en-US" sz="2200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u="sng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0E59-C918-DC40-B30B-1B9F76A57BB0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47414" y="4254498"/>
          <a:ext cx="5902862" cy="2101852"/>
        </p:xfrm>
        <a:graphic>
          <a:graphicData uri="http://schemas.openxmlformats.org/drawingml/2006/table">
            <a:tbl>
              <a:tblPr/>
              <a:tblGrid>
                <a:gridCol w="29514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14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3445"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MS Mincho"/>
                          <a:cs typeface="Times New Roman"/>
                        </a:rPr>
                        <a:t>Basic Drilling </a:t>
                      </a:r>
                      <a:endParaRPr lang="en-US" sz="20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058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MS Mincho"/>
                          <a:cs typeface="Times New Roman"/>
                        </a:rPr>
                        <a:t>Bit-type</a:t>
                      </a:r>
                      <a:endParaRPr lang="en-US" sz="200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MS Mincho"/>
                          <a:cs typeface="Times New Roman"/>
                        </a:rPr>
                        <a:t>Magnification</a:t>
                      </a:r>
                      <a:endParaRPr lang="en-US" sz="200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4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MS Mincho"/>
                          <a:cs typeface="Times New Roman"/>
                        </a:rPr>
                        <a:t>M8</a:t>
                      </a:r>
                      <a:endParaRPr lang="en-US" sz="200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MS Mincho"/>
                          <a:cs typeface="Times New Roman"/>
                        </a:rPr>
                        <a:t>2.83 (0.4)</a:t>
                      </a:r>
                      <a:endParaRPr lang="en-US" sz="20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3445"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MS Mincho"/>
                          <a:cs typeface="Times New Roman"/>
                        </a:rPr>
                        <a:t>Advanced Drilling</a:t>
                      </a:r>
                      <a:endParaRPr lang="en-US" sz="20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4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MS Mincho"/>
                          <a:cs typeface="Times New Roman"/>
                        </a:rPr>
                        <a:t>AM8- Diamond</a:t>
                      </a:r>
                      <a:endParaRPr lang="en-US" sz="200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MS Mincho"/>
                          <a:cs typeface="Times New Roman"/>
                        </a:rPr>
                        <a:t>2.83 (0.4)</a:t>
                      </a:r>
                      <a:endParaRPr lang="en-US" sz="2000" dirty="0">
                        <a:latin typeface="+mn-lt"/>
                        <a:ea typeface="MS Mincho"/>
                        <a:cs typeface="Times New Roman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8282" y="3909158"/>
            <a:ext cx="2604170" cy="2466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266" y="1331281"/>
            <a:ext cx="6585192" cy="225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7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NETS.thmx</Template>
  <TotalTime>8348</TotalTime>
  <Words>759</Words>
  <Application>Microsoft Office PowerPoint</Application>
  <PresentationFormat>On-screen Show (4:3)</PresentationFormat>
  <Paragraphs>241</Paragraphs>
  <Slides>18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NETS</vt:lpstr>
      <vt:lpstr>   Project Statements and Explanations   </vt:lpstr>
      <vt:lpstr>   Evaluation of neurosurgery skills on hands-on skills training modules    </vt:lpstr>
      <vt:lpstr>Objective </vt:lpstr>
      <vt:lpstr>Modules to work on</vt:lpstr>
      <vt:lpstr>  Modified OSATS-NETS Evaluation Criteria </vt:lpstr>
      <vt:lpstr>Standardization: Micro-suturing</vt:lpstr>
      <vt:lpstr> Micro-suturing- Tool tracking</vt:lpstr>
      <vt:lpstr> Micro-suturing Activity recognition </vt:lpstr>
      <vt:lpstr>Standardization: High Speed drilling</vt:lpstr>
      <vt:lpstr>High-Speed Drilling </vt:lpstr>
      <vt:lpstr> High-Speed Drilling (Effectualness)</vt:lpstr>
      <vt:lpstr>PowerPoint Presentation</vt:lpstr>
      <vt:lpstr> High-Speed drilling (Activity Recognition)</vt:lpstr>
      <vt:lpstr>Standardization: Neuro-endoscopy</vt:lpstr>
      <vt:lpstr>Neuro-Endoscopy</vt:lpstr>
      <vt:lpstr> Neuro-Endoscopy (Activity Recognition)</vt:lpstr>
      <vt:lpstr> Neuro-Endoscopy (Tool tracking)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Ashish Suri</dc:creator>
  <cp:lastModifiedBy>siy107536</cp:lastModifiedBy>
  <cp:revision>439</cp:revision>
  <dcterms:created xsi:type="dcterms:W3CDTF">2013-08-29T11:39:18Z</dcterms:created>
  <dcterms:modified xsi:type="dcterms:W3CDTF">2019-06-19T09:05:16Z</dcterms:modified>
</cp:coreProperties>
</file>